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sldIdLst>
    <p:sldId id="256" r:id="rId2"/>
    <p:sldId id="257" r:id="rId3"/>
    <p:sldId id="260" r:id="rId4"/>
    <p:sldId id="258" r:id="rId5"/>
    <p:sldId id="272" r:id="rId6"/>
    <p:sldId id="259" r:id="rId7"/>
    <p:sldId id="277" r:id="rId8"/>
    <p:sldId id="278" r:id="rId9"/>
    <p:sldId id="261" r:id="rId10"/>
    <p:sldId id="263" r:id="rId11"/>
    <p:sldId id="271" r:id="rId12"/>
    <p:sldId id="264" r:id="rId13"/>
    <p:sldId id="279" r:id="rId14"/>
    <p:sldId id="265" r:id="rId15"/>
    <p:sldId id="269" r:id="rId16"/>
    <p:sldId id="262" r:id="rId17"/>
    <p:sldId id="266" r:id="rId18"/>
    <p:sldId id="267" r:id="rId19"/>
    <p:sldId id="282" r:id="rId20"/>
    <p:sldId id="270" r:id="rId21"/>
    <p:sldId id="273" r:id="rId22"/>
    <p:sldId id="276" r:id="rId23"/>
    <p:sldId id="274" r:id="rId24"/>
    <p:sldId id="275"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9" autoAdjust="0"/>
    <p:restoredTop sz="94660"/>
  </p:normalViewPr>
  <p:slideViewPr>
    <p:cSldViewPr snapToGrid="0">
      <p:cViewPr varScale="1">
        <p:scale>
          <a:sx n="62" d="100"/>
          <a:sy n="62" d="100"/>
        </p:scale>
        <p:origin x="30" y="7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E6C158F-1299-4E69-A0A5-C42135530E5F}" type="datetimeFigureOut">
              <a:rPr lang="en-US" smtClean="0"/>
              <a:t>9/20/2018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3385402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19123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1035495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93041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8601995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E6C158F-1299-4E69-A0A5-C42135530E5F}" type="datetimeFigureOut">
              <a:rPr lang="en-US" smtClean="0"/>
              <a:t>9/20/2018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099551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E6C158F-1299-4E69-A0A5-C42135530E5F}" type="datetimeFigureOut">
              <a:rPr lang="en-US" smtClean="0"/>
              <a:t>9/20/2018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1057706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C158F-1299-4E69-A0A5-C42135530E5F}" type="datetimeFigureOut">
              <a:rPr lang="en-US" smtClean="0"/>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361571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C158F-1299-4E69-A0A5-C42135530E5F}" type="datetimeFigureOut">
              <a:rPr lang="en-US" smtClean="0"/>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79779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C158F-1299-4E69-A0A5-C42135530E5F}" type="datetimeFigureOut">
              <a:rPr lang="en-US" smtClean="0"/>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4273953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6C158F-1299-4E69-A0A5-C42135530E5F}" type="datetimeFigureOut">
              <a:rPr lang="en-US" smtClean="0"/>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2282062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3513407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6C158F-1299-4E69-A0A5-C42135530E5F}" type="datetimeFigureOut">
              <a:rPr lang="en-US" smtClean="0"/>
              <a:t>9/20/2018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859627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E6C158F-1299-4E69-A0A5-C42135530E5F}" type="datetimeFigureOut">
              <a:rPr lang="en-US" smtClean="0"/>
              <a:t>9/20/2018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845407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C158F-1299-4E69-A0A5-C42135530E5F}" type="datetimeFigureOut">
              <a:rPr lang="en-US" smtClean="0"/>
              <a:t>9/20/2018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4142418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419844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C158F-1299-4E69-A0A5-C42135530E5F}" type="datetimeFigureOut">
              <a:rPr lang="en-US" smtClean="0"/>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BDC560-25AF-4D28-A6F3-E687B7B7D8B2}" type="slidenum">
              <a:rPr lang="en-US" smtClean="0"/>
              <a:t>‹#›</a:t>
            </a:fld>
            <a:endParaRPr lang="en-US"/>
          </a:p>
        </p:txBody>
      </p:sp>
    </p:spTree>
    <p:extLst>
      <p:ext uri="{BB962C8B-B14F-4D97-AF65-F5344CB8AC3E}">
        <p14:creationId xmlns:p14="http://schemas.microsoft.com/office/powerpoint/2010/main" val="3779054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E6C158F-1299-4E69-A0A5-C42135530E5F}" type="datetimeFigureOut">
              <a:rPr lang="en-US" smtClean="0"/>
              <a:t>9/20/2018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84BDC560-25AF-4D28-A6F3-E687B7B7D8B2}" type="slidenum">
              <a:rPr lang="en-US" smtClean="0"/>
              <a:t>‹#›</a:t>
            </a:fld>
            <a:endParaRPr lang="en-US"/>
          </a:p>
        </p:txBody>
      </p:sp>
    </p:spTree>
    <p:extLst>
      <p:ext uri="{BB962C8B-B14F-4D97-AF65-F5344CB8AC3E}">
        <p14:creationId xmlns:p14="http://schemas.microsoft.com/office/powerpoint/2010/main" val="2055149550"/>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g"/><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4097" y="4430110"/>
            <a:ext cx="10893973" cy="3385542"/>
          </a:xfrm>
          <a:prstGeom prst="rect">
            <a:avLst/>
          </a:prstGeom>
          <a:noFill/>
        </p:spPr>
        <p:txBody>
          <a:bodyPr wrap="square" rtlCol="0">
            <a:spAutoFit/>
          </a:bodyPr>
          <a:lstStyle/>
          <a:p>
            <a:pPr algn="ctr"/>
            <a:r>
              <a:rPr lang="en-US" sz="5400" b="1" dirty="0">
                <a:solidFill>
                  <a:srgbClr val="00B0F0"/>
                </a:solidFill>
                <a:latin typeface="+mj-lt"/>
              </a:rPr>
              <a:t>Intro to APRS</a:t>
            </a:r>
          </a:p>
          <a:p>
            <a:pPr algn="ctr"/>
            <a:endParaRPr lang="en-US" sz="2800" dirty="0">
              <a:solidFill>
                <a:schemeClr val="tx1">
                  <a:lumMod val="85000"/>
                </a:schemeClr>
              </a:solidFill>
              <a:latin typeface="Calibri" panose="020F0502020204030204" pitchFamily="34" charset="0"/>
            </a:endParaRPr>
          </a:p>
          <a:p>
            <a:pPr algn="ctr"/>
            <a:r>
              <a:rPr lang="en-US" sz="2800" dirty="0">
                <a:solidFill>
                  <a:schemeClr val="tx1">
                    <a:lumMod val="85000"/>
                  </a:schemeClr>
                </a:solidFill>
                <a:latin typeface="Calibri" panose="020F0502020204030204" pitchFamily="34" charset="0"/>
              </a:rPr>
              <a:t>Presented by Tim Watson KB1HNZ</a:t>
            </a:r>
          </a:p>
          <a:p>
            <a:pPr algn="ctr"/>
            <a:r>
              <a:rPr lang="en-US" sz="2800" dirty="0">
                <a:solidFill>
                  <a:schemeClr val="tx1">
                    <a:lumMod val="85000"/>
                  </a:schemeClr>
                </a:solidFill>
                <a:latin typeface="Calibri" panose="020F0502020204030204" pitchFamily="34" charset="0"/>
              </a:rPr>
              <a:t>&amp; Ryan Michaelson KB1YTR</a:t>
            </a:r>
          </a:p>
          <a:p>
            <a:pPr algn="ctr"/>
            <a:endParaRPr lang="en-US" sz="4000" dirty="0">
              <a:solidFill>
                <a:srgbClr val="00B0F0"/>
              </a:solidFill>
              <a:effectLst>
                <a:outerShdw blurRad="38100" dist="38100" dir="2700000" algn="tl">
                  <a:srgbClr val="000000">
                    <a:alpha val="43137"/>
                  </a:srgbClr>
                </a:outerShdw>
              </a:effectLst>
            </a:endParaRPr>
          </a:p>
          <a:p>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019" y="1243123"/>
            <a:ext cx="9352131" cy="2603664"/>
          </a:xfrm>
          <a:prstGeom prst="rect">
            <a:avLst/>
          </a:prstGeom>
        </p:spPr>
      </p:pic>
    </p:spTree>
    <p:extLst>
      <p:ext uri="{BB962C8B-B14F-4D97-AF65-F5344CB8AC3E}">
        <p14:creationId xmlns:p14="http://schemas.microsoft.com/office/powerpoint/2010/main" val="3905193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0620" y="725213"/>
            <a:ext cx="10767849" cy="5078313"/>
          </a:xfrm>
          <a:prstGeom prst="rect">
            <a:avLst/>
          </a:prstGeom>
          <a:noFill/>
        </p:spPr>
        <p:txBody>
          <a:bodyPr wrap="square" rtlCol="0">
            <a:spAutoFit/>
          </a:bodyPr>
          <a:lstStyle/>
          <a:p>
            <a:pPr algn="just"/>
            <a:r>
              <a:rPr lang="en-US" sz="3600" b="1" dirty="0">
                <a:solidFill>
                  <a:srgbClr val="00B0F0"/>
                </a:solidFill>
              </a:rPr>
              <a:t>APRS &amp; Weather </a:t>
            </a:r>
          </a:p>
          <a:p>
            <a:pPr algn="just"/>
            <a:endParaRPr lang="en-US" sz="2400" dirty="0"/>
          </a:p>
          <a:p>
            <a:pPr algn="just"/>
            <a:r>
              <a:rPr lang="en-US" sz="2400" dirty="0"/>
              <a:t>Weather has always been of particular interest to mobile operators. Any home APRS station with a weather instrument usually transmits his local weather conditions in his position packets. </a:t>
            </a:r>
          </a:p>
          <a:p>
            <a:pPr algn="just"/>
            <a:endParaRPr lang="en-US" sz="2400" dirty="0"/>
          </a:p>
          <a:p>
            <a:pPr algn="just"/>
            <a:r>
              <a:rPr lang="en-US" sz="2400" dirty="0"/>
              <a:t>They not only show the distance and bearing to the home weather station , but also the wind speed and direction, temperature and rain in the last hour. This is very handy for the distant traveler to see what the weather looks like in front of him. </a:t>
            </a:r>
          </a:p>
          <a:p>
            <a:pPr algn="just"/>
            <a:endParaRPr lang="en-US" sz="2400" dirty="0"/>
          </a:p>
          <a:p>
            <a:pPr algn="just"/>
            <a:r>
              <a:rPr lang="en-US" sz="2400" dirty="0"/>
              <a:t>In addition to home weather stations, National Weather Service warnings and watches are also transmitted on APRS for local users. These are transmitted as bulletins or messages.</a:t>
            </a:r>
          </a:p>
        </p:txBody>
      </p:sp>
    </p:spTree>
    <p:extLst>
      <p:ext uri="{BB962C8B-B14F-4D97-AF65-F5344CB8AC3E}">
        <p14:creationId xmlns:p14="http://schemas.microsoft.com/office/powerpoint/2010/main" val="1379316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2869" y="126124"/>
            <a:ext cx="9642636" cy="63883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37202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759" y="126124"/>
            <a:ext cx="10267137" cy="647962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4892" y="3807373"/>
            <a:ext cx="2078267" cy="2493920"/>
          </a:xfrm>
          <a:prstGeom prst="rect">
            <a:avLst/>
          </a:prstGeom>
        </p:spPr>
      </p:pic>
    </p:spTree>
    <p:extLst>
      <p:ext uri="{BB962C8B-B14F-4D97-AF65-F5344CB8AC3E}">
        <p14:creationId xmlns:p14="http://schemas.microsoft.com/office/powerpoint/2010/main" val="69176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794" y="248047"/>
            <a:ext cx="8698412" cy="636190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02437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4456" y="236482"/>
            <a:ext cx="9795641" cy="612227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19787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2654" y="0"/>
            <a:ext cx="9277897" cy="6858000"/>
          </a:xfrm>
          <a:prstGeom prst="rect">
            <a:avLst/>
          </a:prstGeom>
        </p:spPr>
      </p:pic>
    </p:spTree>
    <p:extLst>
      <p:ext uri="{BB962C8B-B14F-4D97-AF65-F5344CB8AC3E}">
        <p14:creationId xmlns:p14="http://schemas.microsoft.com/office/powerpoint/2010/main" val="1586128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8180" y="229980"/>
            <a:ext cx="9840876" cy="61235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06027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711" y="154305"/>
            <a:ext cx="9806152" cy="609665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84873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723" y="157655"/>
            <a:ext cx="9998029" cy="62159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43113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150" y="220717"/>
            <a:ext cx="10174368" cy="6376893"/>
          </a:xfrm>
          <a:prstGeom prst="rect">
            <a:avLst/>
          </a:prstGeom>
        </p:spPr>
      </p:pic>
    </p:spTree>
    <p:extLst>
      <p:ext uri="{BB962C8B-B14F-4D97-AF65-F5344CB8AC3E}">
        <p14:creationId xmlns:p14="http://schemas.microsoft.com/office/powerpoint/2010/main" val="3871393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3683" y="570478"/>
            <a:ext cx="10736317" cy="4985980"/>
          </a:xfrm>
          <a:prstGeom prst="rect">
            <a:avLst/>
          </a:prstGeom>
          <a:noFill/>
        </p:spPr>
        <p:txBody>
          <a:bodyPr wrap="square" rtlCol="0">
            <a:spAutoFit/>
          </a:bodyPr>
          <a:lstStyle/>
          <a:p>
            <a:r>
              <a:rPr lang="en-US" sz="3600" b="1" dirty="0">
                <a:solidFill>
                  <a:srgbClr val="00B0F0"/>
                </a:solidFill>
              </a:rPr>
              <a:t>What is APRS?</a:t>
            </a:r>
          </a:p>
          <a:p>
            <a:endParaRPr lang="en-US" dirty="0"/>
          </a:p>
          <a:p>
            <a:pPr algn="just"/>
            <a:r>
              <a:rPr lang="en-US" sz="2400" dirty="0"/>
              <a:t>APRS is short for </a:t>
            </a:r>
            <a:r>
              <a:rPr lang="en-US" sz="2400" i="1" dirty="0"/>
              <a:t>Automatic Packet Reporting System </a:t>
            </a:r>
            <a:r>
              <a:rPr lang="en-US" sz="2400" dirty="0"/>
              <a:t>– an amateur radio communications system for relaying real-time digital information that can be received locally and is also ingested into the APRS Internet System (APRS-IS), which is distributed globally for immediate access. </a:t>
            </a:r>
          </a:p>
          <a:p>
            <a:pPr algn="just"/>
            <a:endParaRPr lang="en-US" sz="2400" dirty="0"/>
          </a:p>
          <a:p>
            <a:pPr algn="just"/>
            <a:r>
              <a:rPr lang="en-US" sz="2400" dirty="0"/>
              <a:t>The system is based on the AX25  Packet protocol, and was developed by Bob Bruninga WB4APR, a senior research engineer at the United States Naval Academy.</a:t>
            </a:r>
          </a:p>
          <a:p>
            <a:pPr algn="just"/>
            <a:endParaRPr lang="en-US" sz="2400" dirty="0"/>
          </a:p>
          <a:p>
            <a:pPr algn="just"/>
            <a:endParaRPr lang="en-US" sz="2400" dirty="0"/>
          </a:p>
          <a:p>
            <a:endParaRPr lang="en-US" sz="2400" dirty="0"/>
          </a:p>
          <a:p>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2463" y="4290228"/>
            <a:ext cx="6838756" cy="2532460"/>
          </a:xfrm>
          <a:prstGeom prst="ellipse">
            <a:avLst/>
          </a:prstGeom>
          <a:ln>
            <a:noFill/>
          </a:ln>
          <a:effectLst>
            <a:softEdge rad="112500"/>
          </a:effectLst>
        </p:spPr>
      </p:pic>
    </p:spTree>
    <p:extLst>
      <p:ext uri="{BB962C8B-B14F-4D97-AF65-F5344CB8AC3E}">
        <p14:creationId xmlns:p14="http://schemas.microsoft.com/office/powerpoint/2010/main" val="64568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861" y="0"/>
            <a:ext cx="9668277" cy="6858000"/>
          </a:xfrm>
          <a:prstGeom prst="rect">
            <a:avLst/>
          </a:prstGeom>
        </p:spPr>
      </p:pic>
    </p:spTree>
    <p:extLst>
      <p:ext uri="{BB962C8B-B14F-4D97-AF65-F5344CB8AC3E}">
        <p14:creationId xmlns:p14="http://schemas.microsoft.com/office/powerpoint/2010/main" val="3915196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6627" y="484200"/>
            <a:ext cx="9821972" cy="59323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63280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6910" y="860561"/>
            <a:ext cx="8800156" cy="5571770"/>
          </a:xfrm>
          <a:prstGeom prst="rect">
            <a:avLst/>
          </a:prstGeom>
        </p:spPr>
      </p:pic>
      <p:sp>
        <p:nvSpPr>
          <p:cNvPr id="3" name="TextBox 2"/>
          <p:cNvSpPr txBox="1"/>
          <p:nvPr/>
        </p:nvSpPr>
        <p:spPr>
          <a:xfrm>
            <a:off x="3704897" y="0"/>
            <a:ext cx="7141779" cy="646331"/>
          </a:xfrm>
          <a:prstGeom prst="rect">
            <a:avLst/>
          </a:prstGeom>
          <a:noFill/>
        </p:spPr>
        <p:txBody>
          <a:bodyPr wrap="square" rtlCol="0">
            <a:spAutoFit/>
          </a:bodyPr>
          <a:lstStyle/>
          <a:p>
            <a:r>
              <a:rPr lang="en-US" sz="3600" b="1" dirty="0">
                <a:solidFill>
                  <a:srgbClr val="00B0F0"/>
                </a:solidFill>
              </a:rPr>
              <a:t>Resources - APRS.org </a:t>
            </a:r>
          </a:p>
        </p:txBody>
      </p:sp>
    </p:spTree>
    <p:extLst>
      <p:ext uri="{BB962C8B-B14F-4D97-AF65-F5344CB8AC3E}">
        <p14:creationId xmlns:p14="http://schemas.microsoft.com/office/powerpoint/2010/main" val="44911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17895">
            <a:off x="1188107" y="2594960"/>
            <a:ext cx="4361355" cy="3561408"/>
          </a:xfrm>
          <a:prstGeom prst="rect">
            <a:avLst/>
          </a:prstGeom>
          <a:ln>
            <a:noFill/>
          </a:ln>
          <a:effectLst>
            <a:outerShdw blurRad="190500" algn="tl" rotWithShape="0">
              <a:srgbClr val="000000">
                <a:alpha val="70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5231" y="3694298"/>
            <a:ext cx="4191000" cy="237172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1931" y="629964"/>
            <a:ext cx="3657600" cy="2476500"/>
          </a:xfrm>
          <a:prstGeom prst="rect">
            <a:avLst/>
          </a:prstGeom>
        </p:spPr>
      </p:pic>
      <p:sp>
        <p:nvSpPr>
          <p:cNvPr id="5" name="TextBox 4"/>
          <p:cNvSpPr txBox="1"/>
          <p:nvPr/>
        </p:nvSpPr>
        <p:spPr>
          <a:xfrm>
            <a:off x="752803" y="629964"/>
            <a:ext cx="6022428" cy="646331"/>
          </a:xfrm>
          <a:prstGeom prst="rect">
            <a:avLst/>
          </a:prstGeom>
          <a:noFill/>
        </p:spPr>
        <p:txBody>
          <a:bodyPr wrap="square" rtlCol="0">
            <a:spAutoFit/>
          </a:bodyPr>
          <a:lstStyle/>
          <a:p>
            <a:r>
              <a:rPr lang="en-US" sz="3600" b="1" dirty="0">
                <a:solidFill>
                  <a:srgbClr val="00B0F0"/>
                </a:solidFill>
              </a:rPr>
              <a:t>APRS Compatible Devices</a:t>
            </a:r>
          </a:p>
        </p:txBody>
      </p:sp>
    </p:spTree>
    <p:extLst>
      <p:ext uri="{BB962C8B-B14F-4D97-AF65-F5344CB8AC3E}">
        <p14:creationId xmlns:p14="http://schemas.microsoft.com/office/powerpoint/2010/main" val="3710546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042" y="1102398"/>
            <a:ext cx="6975421" cy="540032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1666" y="1460194"/>
            <a:ext cx="1740775" cy="4684733"/>
          </a:xfrm>
          <a:prstGeom prst="rect">
            <a:avLst/>
          </a:prstGeom>
        </p:spPr>
      </p:pic>
      <p:sp>
        <p:nvSpPr>
          <p:cNvPr id="4" name="TextBox 3"/>
          <p:cNvSpPr txBox="1"/>
          <p:nvPr/>
        </p:nvSpPr>
        <p:spPr>
          <a:xfrm>
            <a:off x="204952" y="296207"/>
            <a:ext cx="11650717" cy="646331"/>
          </a:xfrm>
          <a:prstGeom prst="rect">
            <a:avLst/>
          </a:prstGeom>
          <a:noFill/>
        </p:spPr>
        <p:txBody>
          <a:bodyPr wrap="square" rtlCol="0">
            <a:spAutoFit/>
          </a:bodyPr>
          <a:lstStyle/>
          <a:p>
            <a:r>
              <a:rPr lang="en-US" sz="3600" b="1" dirty="0">
                <a:solidFill>
                  <a:srgbClr val="00B0F0"/>
                </a:solidFill>
              </a:rPr>
              <a:t>Commercially Available Transceivers with APRS Capability</a:t>
            </a:r>
          </a:p>
        </p:txBody>
      </p:sp>
    </p:spTree>
    <p:extLst>
      <p:ext uri="{BB962C8B-B14F-4D97-AF65-F5344CB8AC3E}">
        <p14:creationId xmlns:p14="http://schemas.microsoft.com/office/powerpoint/2010/main" val="2637830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4099" y="5123793"/>
            <a:ext cx="10893973" cy="1877437"/>
          </a:xfrm>
          <a:prstGeom prst="rect">
            <a:avLst/>
          </a:prstGeom>
          <a:noFill/>
        </p:spPr>
        <p:txBody>
          <a:bodyPr wrap="square" rtlCol="0">
            <a:spAutoFit/>
          </a:bodyPr>
          <a:lstStyle/>
          <a:p>
            <a:pPr algn="ctr"/>
            <a:r>
              <a:rPr lang="en-US" sz="4000" b="1" dirty="0">
                <a:solidFill>
                  <a:srgbClr val="00B0F0"/>
                </a:solidFill>
              </a:rPr>
              <a:t>Intro to APRS</a:t>
            </a:r>
          </a:p>
          <a:p>
            <a:pPr algn="ctr"/>
            <a:endParaRPr lang="en-US" sz="4000" dirty="0">
              <a:solidFill>
                <a:srgbClr val="00B0F0"/>
              </a:solidFill>
              <a:effectLst>
                <a:outerShdw blurRad="38100" dist="38100" dir="2700000" algn="tl">
                  <a:srgbClr val="000000">
                    <a:alpha val="43137"/>
                  </a:srgbClr>
                </a:outerShdw>
              </a:effectLst>
            </a:endParaRPr>
          </a:p>
          <a:p>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021" y="2141757"/>
            <a:ext cx="9352131" cy="2603664"/>
          </a:xfrm>
          <a:prstGeom prst="rect">
            <a:avLst/>
          </a:prstGeom>
        </p:spPr>
      </p:pic>
    </p:spTree>
    <p:extLst>
      <p:ext uri="{BB962C8B-B14F-4D97-AF65-F5344CB8AC3E}">
        <p14:creationId xmlns:p14="http://schemas.microsoft.com/office/powerpoint/2010/main" val="925974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8001" y="609598"/>
            <a:ext cx="11226799" cy="2215991"/>
          </a:xfrm>
          <a:prstGeom prst="rect">
            <a:avLst/>
          </a:prstGeom>
        </p:spPr>
        <p:txBody>
          <a:bodyPr wrap="square">
            <a:spAutoFit/>
          </a:bodyPr>
          <a:lstStyle/>
          <a:p>
            <a:pPr algn="just"/>
            <a:r>
              <a:rPr lang="en-US" sz="2400" dirty="0"/>
              <a:t>Bruninga implemented the earliest ancestor of APRS on an Apple II computer in 1982. This early version was used to map HF Navy position reports. </a:t>
            </a:r>
          </a:p>
          <a:p>
            <a:pPr algn="just"/>
            <a:endParaRPr lang="en-US" sz="2400" dirty="0"/>
          </a:p>
          <a:p>
            <a:pPr algn="just"/>
            <a:r>
              <a:rPr lang="en-US" sz="2400" dirty="0"/>
              <a:t>In 1984, Bruninga developed a more advanced version using a </a:t>
            </a:r>
            <a:r>
              <a:rPr lang="en-US" sz="2400" dirty="0" err="1"/>
              <a:t>Commdore</a:t>
            </a:r>
            <a:r>
              <a:rPr lang="en-US" sz="2400" dirty="0"/>
              <a:t> VIC-20 to report the position and status of horses in a 100-mile endurance run.</a:t>
            </a:r>
          </a:p>
          <a:p>
            <a:pPr algn="just"/>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378" y="2965518"/>
            <a:ext cx="4444444" cy="3657143"/>
          </a:xfrm>
          <a:prstGeom prst="rect">
            <a:avLst/>
          </a:prstGeom>
          <a:ln>
            <a:noFill/>
          </a:ln>
          <a:effectLst>
            <a:softEdge rad="112500"/>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1399" y="3746899"/>
            <a:ext cx="5316285" cy="2354355"/>
          </a:xfrm>
          <a:prstGeom prst="rect">
            <a:avLst/>
          </a:prstGeom>
        </p:spPr>
      </p:pic>
    </p:spTree>
    <p:extLst>
      <p:ext uri="{BB962C8B-B14F-4D97-AF65-F5344CB8AC3E}">
        <p14:creationId xmlns:p14="http://schemas.microsoft.com/office/powerpoint/2010/main" val="2189943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6025" y="257679"/>
            <a:ext cx="10972800" cy="3416320"/>
          </a:xfrm>
          <a:prstGeom prst="rect">
            <a:avLst/>
          </a:prstGeom>
        </p:spPr>
        <p:txBody>
          <a:bodyPr wrap="square">
            <a:spAutoFit/>
          </a:bodyPr>
          <a:lstStyle/>
          <a:p>
            <a:pPr algn="just"/>
            <a:r>
              <a:rPr lang="en-US" sz="2400" dirty="0"/>
              <a:t>During the next couple of years, Bruninga continued to develop the system, which was then called the Connectionless Emergency Traffic System (CETS).</a:t>
            </a:r>
          </a:p>
          <a:p>
            <a:pPr algn="just"/>
            <a:endParaRPr lang="en-US" sz="2400" dirty="0"/>
          </a:p>
          <a:p>
            <a:pPr algn="just"/>
            <a:r>
              <a:rPr lang="en-US" sz="2400" dirty="0"/>
              <a:t>Following a series of FEMA exercises throughout the 1990’s, the system was ported to IBM PCs, and the Automatic Position Reporting System evolved into its current form.</a:t>
            </a:r>
          </a:p>
          <a:p>
            <a:pPr algn="just"/>
            <a:endParaRPr lang="en-US" sz="2400" dirty="0"/>
          </a:p>
          <a:p>
            <a:pPr algn="just"/>
            <a:r>
              <a:rPr lang="en-US" sz="2400" dirty="0"/>
              <a:t>Now, with GPS technology more widely available, the term </a:t>
            </a:r>
            <a:r>
              <a:rPr lang="en-US" sz="2400" i="1" dirty="0"/>
              <a:t>Position</a:t>
            </a:r>
            <a:r>
              <a:rPr lang="en-US" sz="2400" dirty="0"/>
              <a:t> has been replaced with </a:t>
            </a:r>
            <a:r>
              <a:rPr lang="en-US" sz="2400" i="1" dirty="0"/>
              <a:t>Packet</a:t>
            </a:r>
            <a:r>
              <a:rPr lang="en-US" sz="2400" dirty="0"/>
              <a:t> to better describe the capabilities of the system and to emphasize its uses beyond mere position reporting.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2229" y="3910481"/>
            <a:ext cx="8400393" cy="27110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50680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150" y="126123"/>
            <a:ext cx="10101540" cy="627016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6598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7140" y="1558639"/>
            <a:ext cx="7597652" cy="4435490"/>
          </a:xfrm>
          <a:prstGeom prst="rect">
            <a:avLst/>
          </a:prstGeom>
          <a:ln>
            <a:noFill/>
          </a:ln>
          <a:effectLst>
            <a:outerShdw blurRad="190500" algn="tl" rotWithShape="0">
              <a:srgbClr val="000000">
                <a:alpha val="70000"/>
              </a:srgbClr>
            </a:outerShdw>
          </a:effectLst>
        </p:spPr>
      </p:pic>
      <p:sp>
        <p:nvSpPr>
          <p:cNvPr id="4" name="TextBox 3"/>
          <p:cNvSpPr txBox="1"/>
          <p:nvPr/>
        </p:nvSpPr>
        <p:spPr>
          <a:xfrm>
            <a:off x="4488138" y="383148"/>
            <a:ext cx="7015655" cy="707886"/>
          </a:xfrm>
          <a:prstGeom prst="rect">
            <a:avLst/>
          </a:prstGeom>
          <a:noFill/>
        </p:spPr>
        <p:txBody>
          <a:bodyPr wrap="square" rtlCol="0">
            <a:spAutoFit/>
          </a:bodyPr>
          <a:lstStyle/>
          <a:p>
            <a:r>
              <a:rPr lang="en-US" sz="4000" b="1" dirty="0">
                <a:solidFill>
                  <a:srgbClr val="00B0F0"/>
                </a:solidFill>
              </a:rPr>
              <a:t>Worldwide APRS Frequencies</a:t>
            </a:r>
          </a:p>
        </p:txBody>
      </p:sp>
      <p:sp>
        <p:nvSpPr>
          <p:cNvPr id="5" name="TextBox 4"/>
          <p:cNvSpPr txBox="1"/>
          <p:nvPr/>
        </p:nvSpPr>
        <p:spPr>
          <a:xfrm>
            <a:off x="255761" y="633833"/>
            <a:ext cx="3543729" cy="5632311"/>
          </a:xfrm>
          <a:prstGeom prst="rect">
            <a:avLst/>
          </a:prstGeom>
          <a:noFill/>
        </p:spPr>
        <p:txBody>
          <a:bodyPr wrap="square" rtlCol="0">
            <a:spAutoFit/>
          </a:bodyPr>
          <a:lstStyle/>
          <a:p>
            <a:r>
              <a:rPr lang="en-US" sz="2000" dirty="0"/>
              <a:t>APRS is a local RF network.</a:t>
            </a:r>
          </a:p>
          <a:p>
            <a:pPr algn="ctr"/>
            <a:endParaRPr lang="en-US" sz="2000" dirty="0"/>
          </a:p>
          <a:p>
            <a:pPr algn="just"/>
            <a:r>
              <a:rPr lang="en-US" sz="2000" dirty="0"/>
              <a:t>Since 1997, however, it is integrated with a worldwide transparent internet backbone.</a:t>
            </a:r>
          </a:p>
          <a:p>
            <a:pPr algn="just"/>
            <a:endParaRPr lang="en-US" sz="2000" dirty="0"/>
          </a:p>
          <a:p>
            <a:pPr algn="just"/>
            <a:r>
              <a:rPr lang="en-US" sz="2000" dirty="0"/>
              <a:t>APRS provides universal connectivity, permitting ANY number of stations to exchange information just like voice users would on a voice net. Its not a “connected” network.</a:t>
            </a:r>
          </a:p>
          <a:p>
            <a:pPr algn="just"/>
            <a:endParaRPr lang="en-US" sz="2000" dirty="0"/>
          </a:p>
          <a:p>
            <a:pPr algn="just"/>
            <a:r>
              <a:rPr lang="en-US" sz="2000" dirty="0"/>
              <a:t>APRS can be used over ANY 2-way radio communications system.</a:t>
            </a:r>
          </a:p>
          <a:p>
            <a:pPr algn="ctr"/>
            <a:endParaRPr lang="en-US" sz="2000" dirty="0"/>
          </a:p>
          <a:p>
            <a:endParaRPr lang="en-US" sz="2000" dirty="0"/>
          </a:p>
        </p:txBody>
      </p:sp>
    </p:spTree>
    <p:extLst>
      <p:ext uri="{BB962C8B-B14F-4D97-AF65-F5344CB8AC3E}">
        <p14:creationId xmlns:p14="http://schemas.microsoft.com/office/powerpoint/2010/main" val="1253575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6348" y="1510699"/>
            <a:ext cx="8384299" cy="4483496"/>
          </a:xfrm>
          <a:prstGeom prst="rect">
            <a:avLst/>
          </a:prstGeom>
          <a:ln>
            <a:noFill/>
          </a:ln>
          <a:effectLst>
            <a:outerShdw blurRad="190500" algn="tl" rotWithShape="0">
              <a:srgbClr val="000000">
                <a:alpha val="70000"/>
              </a:srgbClr>
            </a:outerShdw>
          </a:effectLst>
        </p:spPr>
      </p:pic>
      <p:sp>
        <p:nvSpPr>
          <p:cNvPr id="3" name="TextBox 2"/>
          <p:cNvSpPr txBox="1"/>
          <p:nvPr/>
        </p:nvSpPr>
        <p:spPr>
          <a:xfrm>
            <a:off x="3105807" y="362607"/>
            <a:ext cx="7898524" cy="646331"/>
          </a:xfrm>
          <a:prstGeom prst="rect">
            <a:avLst/>
          </a:prstGeom>
          <a:noFill/>
        </p:spPr>
        <p:txBody>
          <a:bodyPr wrap="square" rtlCol="0">
            <a:spAutoFit/>
          </a:bodyPr>
          <a:lstStyle/>
          <a:p>
            <a:r>
              <a:rPr lang="en-US" sz="3600" b="1" dirty="0">
                <a:solidFill>
                  <a:srgbClr val="00B0F0"/>
                </a:solidFill>
              </a:rPr>
              <a:t>APRS Paths – </a:t>
            </a:r>
            <a:r>
              <a:rPr lang="en-US" sz="3600" b="1" i="1" dirty="0">
                <a:solidFill>
                  <a:srgbClr val="00B0F0"/>
                </a:solidFill>
              </a:rPr>
              <a:t>n-N Paradigm</a:t>
            </a:r>
          </a:p>
        </p:txBody>
      </p:sp>
    </p:spTree>
    <p:extLst>
      <p:ext uri="{BB962C8B-B14F-4D97-AF65-F5344CB8AC3E}">
        <p14:creationId xmlns:p14="http://schemas.microsoft.com/office/powerpoint/2010/main" val="2615931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2053" y="2588436"/>
            <a:ext cx="9948041" cy="31211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606971" y="567559"/>
            <a:ext cx="10878207" cy="1292662"/>
          </a:xfrm>
          <a:prstGeom prst="rect">
            <a:avLst/>
          </a:prstGeom>
          <a:noFill/>
        </p:spPr>
        <p:txBody>
          <a:bodyPr wrap="square" rtlCol="0">
            <a:spAutoFit/>
          </a:bodyPr>
          <a:lstStyle/>
          <a:p>
            <a:r>
              <a:rPr lang="en-US" sz="3600" b="1" dirty="0">
                <a:solidFill>
                  <a:srgbClr val="00B0F0"/>
                </a:solidFill>
              </a:rPr>
              <a:t>APRS Paths – Radio Setup</a:t>
            </a:r>
          </a:p>
          <a:p>
            <a:endParaRPr lang="en-US" dirty="0"/>
          </a:p>
          <a:p>
            <a:r>
              <a:rPr lang="en-US" sz="2400" dirty="0"/>
              <a:t>Here’s an example of the Path setup on a Kenwood D710:</a:t>
            </a:r>
          </a:p>
        </p:txBody>
      </p:sp>
    </p:spTree>
    <p:extLst>
      <p:ext uri="{BB962C8B-B14F-4D97-AF65-F5344CB8AC3E}">
        <p14:creationId xmlns:p14="http://schemas.microsoft.com/office/powerpoint/2010/main" val="254062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4856" y="441434"/>
            <a:ext cx="10878207" cy="6063198"/>
          </a:xfrm>
          <a:prstGeom prst="rect">
            <a:avLst/>
          </a:prstGeom>
          <a:noFill/>
        </p:spPr>
        <p:txBody>
          <a:bodyPr wrap="square" rtlCol="0">
            <a:spAutoFit/>
          </a:bodyPr>
          <a:lstStyle/>
          <a:p>
            <a:r>
              <a:rPr lang="en-US" sz="3600" b="1" dirty="0">
                <a:solidFill>
                  <a:srgbClr val="00B0F0"/>
                </a:solidFill>
              </a:rPr>
              <a:t>APRS is not just position reporting!</a:t>
            </a:r>
          </a:p>
          <a:p>
            <a:endParaRPr lang="en-US" sz="2400" dirty="0"/>
          </a:p>
          <a:p>
            <a:pPr algn="just"/>
            <a:r>
              <a:rPr lang="en-US" sz="2400" dirty="0"/>
              <a:t>Communications include Announcements, Bulletins, Messages, Alerts, Weather, and map elements such as Objects, Frequencies, Satellites, Nets, Meetings, etc.  </a:t>
            </a:r>
          </a:p>
          <a:p>
            <a:pPr algn="just"/>
            <a:endParaRPr lang="en-US" sz="2400" dirty="0"/>
          </a:p>
          <a:p>
            <a:pPr algn="just"/>
            <a:r>
              <a:rPr lang="en-US" sz="2400" dirty="0"/>
              <a:t>Voice Alert  - In 2001 an idea was introduced to set a CTCSS (100 Hz)  tone to the monitored frequency so if someone is in simplex range and wants to make a call, they could do so by using a PL of 100Hz. By your radio up this way, you don’t have to always drive around with the volume turned down (Its actually recommended that you don’t). The speaker will still be quiet until someone makes a call.</a:t>
            </a:r>
          </a:p>
          <a:p>
            <a:pPr algn="just"/>
            <a:endParaRPr lang="en-US" sz="2400" dirty="0"/>
          </a:p>
          <a:p>
            <a:r>
              <a:rPr lang="en-US" sz="1600" dirty="0">
                <a:solidFill>
                  <a:srgbClr val="00B0F0"/>
                </a:solidFill>
              </a:rPr>
              <a:t>Suggested Radio Setup:</a:t>
            </a:r>
          </a:p>
          <a:p>
            <a:endParaRPr lang="en-US" sz="1600" dirty="0"/>
          </a:p>
          <a:p>
            <a:r>
              <a:rPr lang="en-US" sz="1600" dirty="0"/>
              <a:t>CH1 "APRS </a:t>
            </a:r>
            <a:r>
              <a:rPr lang="en-US" sz="1600" dirty="0" err="1"/>
              <a:t>va</a:t>
            </a:r>
            <a:r>
              <a:rPr lang="en-US" sz="1600" dirty="0"/>
              <a:t> " . 144.39 CTCSS 100 . . &lt;== normal APRS Voice Alert operation </a:t>
            </a:r>
            <a:br>
              <a:rPr lang="en-US" sz="1600" dirty="0"/>
            </a:br>
            <a:r>
              <a:rPr lang="en-US" sz="1600" dirty="0"/>
              <a:t>CH2 "</a:t>
            </a:r>
            <a:r>
              <a:rPr lang="en-US" sz="1600" dirty="0" err="1"/>
              <a:t>APRSmute</a:t>
            </a:r>
            <a:r>
              <a:rPr lang="en-US" sz="1600" dirty="0"/>
              <a:t>" 144.39 DCS XXX . . . &lt;== To keep speaker QUIET even with other VA's nearby </a:t>
            </a:r>
            <a:br>
              <a:rPr lang="en-US" sz="1600" dirty="0"/>
            </a:br>
            <a:r>
              <a:rPr lang="en-US" sz="1600" dirty="0"/>
              <a:t>CH3 "APRS raw" 144.39 no tones . . . . . &lt;== for listening to the raw channel </a:t>
            </a:r>
            <a:br>
              <a:rPr lang="en-US" sz="1600" dirty="0"/>
            </a:br>
            <a:r>
              <a:rPr lang="en-US" sz="1600" dirty="0"/>
              <a:t>CH4 "</a:t>
            </a:r>
            <a:r>
              <a:rPr lang="en-US" sz="1600" dirty="0" err="1"/>
              <a:t>APRSinpt</a:t>
            </a:r>
            <a:r>
              <a:rPr lang="en-US" sz="1600" dirty="0"/>
              <a:t>" . 144.39 no tones +600 &lt;== For high reliability reception of event stations </a:t>
            </a:r>
            <a:br>
              <a:rPr lang="en-US" sz="1600" dirty="0"/>
            </a:br>
            <a:r>
              <a:rPr lang="en-US" sz="1600" dirty="0"/>
              <a:t>CH5 "</a:t>
            </a:r>
            <a:r>
              <a:rPr lang="en-US" sz="1600" dirty="0" err="1"/>
              <a:t>APRSdigi</a:t>
            </a:r>
            <a:r>
              <a:rPr lang="en-US" sz="1600" dirty="0"/>
              <a:t>" . 144.99 no tones. -600 &lt;== For Temporary WIDE1-1 </a:t>
            </a:r>
            <a:r>
              <a:rPr lang="en-US" sz="1600" dirty="0" err="1"/>
              <a:t>digi</a:t>
            </a:r>
            <a:r>
              <a:rPr lang="en-US" sz="1600" dirty="0"/>
              <a:t> operation </a:t>
            </a:r>
          </a:p>
        </p:txBody>
      </p:sp>
    </p:spTree>
    <p:extLst>
      <p:ext uri="{BB962C8B-B14F-4D97-AF65-F5344CB8AC3E}">
        <p14:creationId xmlns:p14="http://schemas.microsoft.com/office/powerpoint/2010/main" val="1908145812"/>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Depth</Template>
  <TotalTime>141</TotalTime>
  <Words>596</Words>
  <Application>Microsoft Office PowerPoint</Application>
  <PresentationFormat>Widescreen</PresentationFormat>
  <Paragraphs>53</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Corbel</vt:lpstr>
      <vt:lpstr>Depth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 Watson</dc:creator>
  <cp:lastModifiedBy>Jones, Aaron</cp:lastModifiedBy>
  <cp:revision>19</cp:revision>
  <dcterms:created xsi:type="dcterms:W3CDTF">2015-04-09T00:49:59Z</dcterms:created>
  <dcterms:modified xsi:type="dcterms:W3CDTF">2018-09-20T08:15:02Z</dcterms:modified>
</cp:coreProperties>
</file>